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2" r:id="rId6"/>
    <p:sldId id="263" r:id="rId7"/>
    <p:sldId id="267" r:id="rId8"/>
    <p:sldId id="264" r:id="rId9"/>
    <p:sldId id="258" r:id="rId10"/>
    <p:sldId id="265" r:id="rId11"/>
    <p:sldId id="266" r:id="rId12"/>
    <p:sldId id="269" r:id="rId13"/>
    <p:sldId id="268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78" r:id="rId32"/>
    <p:sldId id="274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4tqXVBK3LrwqonGtSyiwZA" hashData="lgMVS3PlRTbu0PVCK/r7frIZoC0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bl-india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bl-india.org/about-nabl/list-of-contact-personnel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219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Preparation for </a:t>
            </a:r>
            <a:br>
              <a:rPr lang="en-US" dirty="0" smtClean="0"/>
            </a:br>
            <a:r>
              <a:rPr lang="en-US" dirty="0" smtClean="0"/>
              <a:t>NABL Accreditation in </a:t>
            </a:r>
            <a:br>
              <a:rPr lang="en-US" dirty="0" smtClean="0"/>
            </a:br>
            <a:r>
              <a:rPr lang="en-US" dirty="0" smtClean="0"/>
              <a:t>Medical laboratories – </a:t>
            </a:r>
            <a:br>
              <a:rPr lang="en-US" dirty="0" smtClean="0"/>
            </a:br>
            <a:r>
              <a:rPr lang="en-US" dirty="0" smtClean="0"/>
              <a:t>First Phase:</a:t>
            </a:r>
            <a:br>
              <a:rPr lang="en-US" dirty="0" smtClean="0"/>
            </a:br>
            <a:r>
              <a:rPr lang="en-US" dirty="0" smtClean="0"/>
              <a:t>Application Explained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Bipin</a:t>
            </a:r>
            <a:r>
              <a:rPr lang="en-US" dirty="0" smtClean="0"/>
              <a:t> Patel</a:t>
            </a:r>
          </a:p>
          <a:p>
            <a:r>
              <a:rPr lang="en-US" dirty="0" smtClean="0"/>
              <a:t>13/02/2019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communication address of NABL?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NABL Secretariat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(All Correspondence should be addressed to NABL Secretariat)</a:t>
            </a:r>
            <a:endParaRPr lang="en-US" dirty="0" smtClean="0"/>
          </a:p>
          <a:p>
            <a:r>
              <a:rPr lang="en-US" b="1" dirty="0" smtClean="0"/>
              <a:t>National Accreditation Board for Testing and Calibration </a:t>
            </a:r>
            <a:r>
              <a:rPr lang="en-US" b="1" dirty="0" err="1" smtClean="0"/>
              <a:t>LaboratoriesNABL</a:t>
            </a:r>
            <a:r>
              <a:rPr lang="en-US" b="1" dirty="0" smtClean="0"/>
              <a:t> House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Plot No. 45, Sector 44,</a:t>
            </a:r>
            <a:br>
              <a:rPr lang="en-US" dirty="0" smtClean="0"/>
            </a:br>
            <a:r>
              <a:rPr lang="en-US" dirty="0" err="1" smtClean="0"/>
              <a:t>Gurugram</a:t>
            </a:r>
            <a:r>
              <a:rPr lang="en-US" dirty="0" smtClean="0"/>
              <a:t> – 122002, Haryana</a:t>
            </a:r>
            <a:br>
              <a:rPr lang="en-US" dirty="0" smtClean="0"/>
            </a:br>
            <a:r>
              <a:rPr lang="en-US" dirty="0" smtClean="0"/>
              <a:t>Tel. no.: 91-124-4679700 (30 lines)</a:t>
            </a:r>
            <a:br>
              <a:rPr lang="en-US" dirty="0" smtClean="0"/>
            </a:br>
            <a:r>
              <a:rPr lang="en-US" dirty="0" smtClean="0"/>
              <a:t>Fax: 91-124-4679799</a:t>
            </a:r>
            <a:br>
              <a:rPr lang="en-US" dirty="0" smtClean="0"/>
            </a:br>
            <a:r>
              <a:rPr lang="en-US" dirty="0" smtClean="0"/>
              <a:t>Website: </a:t>
            </a:r>
            <a:r>
              <a:rPr lang="en-US" dirty="0" smtClean="0">
                <a:hlinkClick r:id="rId2"/>
              </a:rPr>
              <a:t>www.nabl-india.org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smtClean="0"/>
              <a:t>Landmark –</a:t>
            </a:r>
            <a:r>
              <a:rPr lang="en-US" dirty="0" smtClean="0"/>
              <a:t> Near HUDA City Centre Metro Station, Behind Fortis Hospital)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in top management of NABL?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For details of contact persons of NABL, visit </a:t>
            </a:r>
            <a:r>
              <a:rPr lang="en-US" sz="2400" dirty="0" smtClean="0">
                <a:hlinkClick r:id="rId2"/>
              </a:rPr>
              <a:t>https://www.nabl-india.org/about-nabl/list-of-contact-personnel/</a:t>
            </a:r>
            <a:r>
              <a:rPr lang="en-US" sz="2400" dirty="0" smtClean="0"/>
              <a:t>. </a:t>
            </a:r>
          </a:p>
          <a:p>
            <a:pPr algn="just"/>
            <a:r>
              <a:rPr lang="en-US" sz="2400" dirty="0" smtClean="0"/>
              <a:t>Some of top management names are:</a:t>
            </a:r>
          </a:p>
          <a:p>
            <a:pPr algn="just"/>
            <a:r>
              <a:rPr lang="en-US" sz="2400" dirty="0" smtClean="0"/>
              <a:t>1. Mr. Anil </a:t>
            </a:r>
            <a:r>
              <a:rPr lang="en-US" sz="2400" dirty="0" err="1" smtClean="0"/>
              <a:t>Relia</a:t>
            </a:r>
            <a:r>
              <a:rPr lang="en-US" sz="2400" dirty="0" smtClean="0"/>
              <a:t>, C.E.O., Overall responsibility of NABL 	Accreditation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 </a:t>
            </a:r>
          </a:p>
          <a:p>
            <a:pPr algn="just"/>
            <a:r>
              <a:rPr lang="en-US" sz="2400" dirty="0" smtClean="0"/>
              <a:t>2. Mr. P.X. Xavier, Assistant Director, Personal Secretary to 	CEO  </a:t>
            </a:r>
          </a:p>
          <a:p>
            <a:pPr algn="just"/>
            <a:r>
              <a:rPr lang="en-US" sz="2400" dirty="0" smtClean="0"/>
              <a:t>3. Dr. </a:t>
            </a:r>
            <a:r>
              <a:rPr lang="en-US" sz="2400" dirty="0" err="1" smtClean="0"/>
              <a:t>Vandana</a:t>
            </a:r>
            <a:r>
              <a:rPr lang="en-US" sz="2400" dirty="0" smtClean="0"/>
              <a:t> Jain, Director, Head – Accreditation of Medical 	Testing Laboratories  </a:t>
            </a:r>
          </a:p>
          <a:p>
            <a:pPr algn="just"/>
            <a:r>
              <a:rPr lang="en-US" sz="2400" dirty="0" smtClean="0"/>
              <a:t>4. Mr. N. </a:t>
            </a:r>
            <a:r>
              <a:rPr lang="en-US" sz="2400" dirty="0" err="1" smtClean="0"/>
              <a:t>Venkateswaran</a:t>
            </a:r>
            <a:r>
              <a:rPr lang="en-US" sz="2400" dirty="0" smtClean="0"/>
              <a:t>, Director , Head – Accreditation of 	Testing Laboratories, Proficiency Testing Provider &amp; 	Reference Material Producer  </a:t>
            </a:r>
          </a:p>
          <a:p>
            <a:pPr algn="just"/>
            <a:r>
              <a:rPr lang="en-US" sz="2400" dirty="0" smtClean="0"/>
              <a:t>5. Mr. </a:t>
            </a:r>
            <a:r>
              <a:rPr lang="en-US" sz="2400" dirty="0" err="1" smtClean="0"/>
              <a:t>Avijit</a:t>
            </a:r>
            <a:r>
              <a:rPr lang="en-US" sz="2400" dirty="0" smtClean="0"/>
              <a:t> Das, Director ,Head-Accreditation of Calibration 	Laboratories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Organogram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451" r="8478"/>
          <a:stretch>
            <a:fillRect/>
          </a:stretch>
        </p:blipFill>
        <p:spPr bwMode="auto">
          <a:xfrm>
            <a:off x="152400" y="1008781"/>
            <a:ext cx="8964000" cy="5849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fees for accreditation?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Refer Doc. No. 100 on NABL website, publication section for more details.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For the year 2018-2019, fees for </a:t>
            </a:r>
            <a:r>
              <a:rPr lang="en-US" b="1" i="1" dirty="0" smtClean="0"/>
              <a:t>Medical Laboratories (covering all fields) &amp; </a:t>
            </a:r>
            <a:r>
              <a:rPr lang="en-US" b="1" dirty="0" smtClean="0"/>
              <a:t>Associated Sample Collection Centre/Facility (SCF)</a:t>
            </a:r>
            <a:r>
              <a:rPr lang="en-US" dirty="0" smtClean="0"/>
              <a:t> for Small Laboratories (below 100 patients/day/location+) are: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fees for accreditation?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Application Fee: </a:t>
            </a:r>
            <a:r>
              <a:rPr lang="en-US" dirty="0" smtClean="0"/>
              <a:t>Rs. 18,700 + Rs. 200 per SCF</a:t>
            </a:r>
          </a:p>
          <a:p>
            <a:r>
              <a:rPr lang="en-US" b="1" dirty="0" smtClean="0"/>
              <a:t>Enhancement of Scope (apart </a:t>
            </a:r>
            <a:r>
              <a:rPr lang="en-US" dirty="0" smtClean="0"/>
              <a:t>from the scheduled re-assessment): Rs. 5,500 &amp; Rs. 200 per SCF</a:t>
            </a:r>
          </a:p>
          <a:p>
            <a:r>
              <a:rPr lang="en-US" b="1" dirty="0" smtClean="0"/>
              <a:t>Change in Authorized signatory: </a:t>
            </a:r>
            <a:r>
              <a:rPr lang="en-US" dirty="0" smtClean="0"/>
              <a:t>Rs. 5,500 / request</a:t>
            </a:r>
          </a:p>
          <a:p>
            <a:r>
              <a:rPr lang="en-US" b="1" dirty="0" smtClean="0"/>
              <a:t>Change of Certificate: </a:t>
            </a:r>
            <a:r>
              <a:rPr lang="en-US" dirty="0" smtClean="0"/>
              <a:t>Rs. 5,500</a:t>
            </a:r>
          </a:p>
          <a:p>
            <a:r>
              <a:rPr lang="en-US" b="1" dirty="0" smtClean="0"/>
              <a:t>Annual Accreditation Fee (per year from </a:t>
            </a:r>
            <a:r>
              <a:rPr lang="en-US" dirty="0" smtClean="0"/>
              <a:t>the date of accreditation): Rs. 20,000 + Rs. 1,000 per SCF</a:t>
            </a:r>
          </a:p>
          <a:p>
            <a:r>
              <a:rPr lang="en-US" b="1" dirty="0" smtClean="0"/>
              <a:t>Overhead Charges: </a:t>
            </a:r>
            <a:r>
              <a:rPr lang="en-US" dirty="0" smtClean="0"/>
              <a:t>Rs. 11,000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fees for accreditation?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Assessment Charges </a:t>
            </a:r>
            <a:r>
              <a:rPr lang="en-US" dirty="0" smtClean="0"/>
              <a:t>(payable after the completion of assessment visit to the CAB): </a:t>
            </a:r>
          </a:p>
          <a:p>
            <a:pPr lvl="1"/>
            <a:r>
              <a:rPr lang="en-US" dirty="0" smtClean="0"/>
              <a:t>Travel, Boarding, Lodging </a:t>
            </a:r>
          </a:p>
          <a:p>
            <a:pPr lvl="1"/>
            <a:r>
              <a:rPr lang="en-US" b="1" dirty="0" smtClean="0"/>
              <a:t>Honorarium for NABL Assessors</a:t>
            </a:r>
          </a:p>
          <a:p>
            <a:pPr lvl="1"/>
            <a:r>
              <a:rPr lang="en-US" dirty="0" smtClean="0"/>
              <a:t>Document review by Lead Assessor Rs. 2,000</a:t>
            </a:r>
          </a:p>
          <a:p>
            <a:pPr lvl="1"/>
            <a:r>
              <a:rPr lang="en-US" dirty="0" smtClean="0"/>
              <a:t>Pre-Assessment, Assessment, Surveillance, Verification, Special Visit</a:t>
            </a:r>
          </a:p>
          <a:p>
            <a:pPr lvl="2"/>
            <a:r>
              <a:rPr lang="en-US" dirty="0" smtClean="0"/>
              <a:t>by Lead Assessor Rs. 4,500 per day</a:t>
            </a:r>
          </a:p>
          <a:p>
            <a:pPr lvl="2"/>
            <a:r>
              <a:rPr lang="en-US" dirty="0" smtClean="0"/>
              <a:t>by Technical Assessor/ Expert Rs. 4,000 per 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fees for accreditation?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 smtClean="0"/>
              <a:t>In addition to the above mentioned fee, GST @ 18.0 % is to be paid along with said charges / fees.</a:t>
            </a:r>
          </a:p>
          <a:p>
            <a:pPr algn="just"/>
            <a:endParaRPr lang="en-US" i="1" dirty="0" smtClean="0"/>
          </a:p>
          <a:p>
            <a:pPr algn="just"/>
            <a:r>
              <a:rPr lang="en-US" i="1" dirty="0" smtClean="0"/>
              <a:t>Total Cost of One Year Cycle in first year is approx. 75756 + actual expense of assessor’s travel, lodging &amp; boarding if one lead &amp; two technical assessors allotted for assessment.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Documents Required for accreditation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Autofit/>
          </a:bodyPr>
          <a:lstStyle/>
          <a:p>
            <a:pPr algn="just"/>
            <a:r>
              <a:rPr lang="en-US" sz="2300" dirty="0" smtClean="0"/>
              <a:t>ISO 15189:2012 edition standard.</a:t>
            </a:r>
          </a:p>
          <a:p>
            <a:pPr algn="just"/>
            <a:r>
              <a:rPr lang="en-US" sz="2300" dirty="0" smtClean="0"/>
              <a:t>NABL-Doc. 112:	Specific Criteria for Accreditation of 				Medical Laboratories, </a:t>
            </a:r>
            <a:r>
              <a:rPr lang="en-US" sz="2300" b="1" dirty="0" smtClean="0"/>
              <a:t>issue no. 03 </a:t>
            </a:r>
            <a:r>
              <a:rPr lang="en-US" sz="2300" dirty="0" smtClean="0"/>
              <a:t>till 				01/06/2019</a:t>
            </a:r>
          </a:p>
          <a:p>
            <a:pPr algn="just"/>
            <a:r>
              <a:rPr lang="en-US" sz="2300" dirty="0" smtClean="0"/>
              <a:t>NABL-Doc. 112:	Specific Criteria for Accreditation of 				Medical Laboratories, </a:t>
            </a:r>
            <a:r>
              <a:rPr lang="en-US" sz="2300" b="1" dirty="0" smtClean="0"/>
              <a:t>issue no. 04 </a:t>
            </a:r>
            <a:r>
              <a:rPr lang="en-US" sz="2300" dirty="0" smtClean="0"/>
              <a:t>after 			01/06/2019</a:t>
            </a:r>
          </a:p>
          <a:p>
            <a:pPr algn="just"/>
            <a:r>
              <a:rPr lang="en-US" sz="2300" dirty="0" smtClean="0"/>
              <a:t>NABL-Doc. 153:	Application Form for Medical Testing 				Laboratories</a:t>
            </a:r>
          </a:p>
          <a:p>
            <a:pPr algn="just"/>
            <a:r>
              <a:rPr lang="en-US" sz="2300" dirty="0" smtClean="0"/>
              <a:t>NABL-Doc. 133: 	NABL Policy for Use of NABL Symbol/ 				Claim of Accreditation by Accredited 				Conformity Assessment Bodies &amp; NABL 			Accredited CAB Combined ILAC MRA Mark</a:t>
            </a:r>
          </a:p>
          <a:p>
            <a:pPr algn="just"/>
            <a:r>
              <a:rPr lang="en-US" sz="2300" dirty="0" smtClean="0"/>
              <a:t>NABL-Doc. 142: 	Policy on Traceability of Measurements </a:t>
            </a:r>
          </a:p>
          <a:p>
            <a:pPr algn="just"/>
            <a:r>
              <a:rPr lang="en-US" sz="2300" dirty="0" smtClean="0"/>
              <a:t>NABL-Doc. 163:	Policy for Participation in Proficiency 				Testing Activities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Documents Required for accreditation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Autofit/>
          </a:bodyPr>
          <a:lstStyle/>
          <a:p>
            <a:pPr algn="just"/>
            <a:r>
              <a:rPr lang="en-US" sz="2300" dirty="0" smtClean="0"/>
              <a:t>NABL-Doc. 131:	</a:t>
            </a:r>
            <a:r>
              <a:rPr lang="en-US" sz="2400" dirty="0" smtClean="0"/>
              <a:t>Terms and Conditions for obtaining and 			maintaining NABL accreditation</a:t>
            </a:r>
            <a:endParaRPr lang="en-US" sz="2300" dirty="0" smtClean="0"/>
          </a:p>
          <a:p>
            <a:pPr algn="just"/>
            <a:r>
              <a:rPr lang="en-US" sz="2300" dirty="0" smtClean="0"/>
              <a:t>NABL-Doc. 100:	</a:t>
            </a:r>
            <a:r>
              <a:rPr lang="en-US" sz="2400" dirty="0" smtClean="0"/>
              <a:t>General Information Brochure</a:t>
            </a:r>
            <a:endParaRPr lang="en-US" sz="2300" dirty="0" smtClean="0"/>
          </a:p>
          <a:p>
            <a:pPr algn="just"/>
            <a:r>
              <a:rPr lang="en-US" sz="2300" dirty="0" smtClean="0"/>
              <a:t>NABL-Doc. 201:	</a:t>
            </a:r>
            <a:r>
              <a:rPr lang="en-US" sz="2400" dirty="0" smtClean="0"/>
              <a:t>Procedure for dealing with changes in 			Accredited Conformity Assessment Body's 			Operations</a:t>
            </a:r>
            <a:endParaRPr lang="en-US" sz="2300" dirty="0" smtClean="0"/>
          </a:p>
          <a:p>
            <a:pPr algn="just"/>
            <a:r>
              <a:rPr lang="en-US" sz="2300" dirty="0" smtClean="0"/>
              <a:t>NABL-Doc. 216: 	P</a:t>
            </a:r>
            <a:r>
              <a:rPr lang="en-US" sz="2400" dirty="0" smtClean="0"/>
              <a:t>rocedure for dealing with adverse 				decision</a:t>
            </a:r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Online application required.</a:t>
            </a:r>
          </a:p>
          <a:p>
            <a:r>
              <a:rPr lang="en-US" dirty="0" smtClean="0"/>
              <a:t>https://nablwp.qci.org.in/Account/Login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00" y="2322000"/>
            <a:ext cx="9072000" cy="45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First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Awareness  of NABL accreditation processes </a:t>
            </a:r>
          </a:p>
          <a:p>
            <a:pPr lvl="0"/>
            <a:r>
              <a:rPr lang="en-US" dirty="0" smtClean="0"/>
              <a:t>Defining the Scope for accreditation</a:t>
            </a:r>
          </a:p>
          <a:p>
            <a:pPr lvl="0"/>
            <a:r>
              <a:rPr lang="en-US" dirty="0" smtClean="0"/>
              <a:t>Understanding of Preparation of Quality Manual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400" dirty="0" smtClean="0"/>
              <a:t>During application following things required</a:t>
            </a:r>
          </a:p>
          <a:p>
            <a:pPr lvl="0"/>
            <a:r>
              <a:rPr lang="en-US" sz="2400" dirty="0" smtClean="0"/>
              <a:t>Laboratory Quality Manual </a:t>
            </a:r>
          </a:p>
          <a:p>
            <a:pPr lvl="0"/>
            <a:r>
              <a:rPr lang="en-US" sz="2400" dirty="0" smtClean="0"/>
              <a:t>Prescribed application fees</a:t>
            </a:r>
          </a:p>
          <a:p>
            <a:pPr lvl="0"/>
            <a:r>
              <a:rPr lang="en-US" sz="2400" dirty="0" smtClean="0"/>
              <a:t>Duly signed NABL-131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400" dirty="0" smtClean="0"/>
              <a:t>During application following things required</a:t>
            </a:r>
          </a:p>
          <a:p>
            <a:pPr lvl="0"/>
            <a:r>
              <a:rPr lang="en-US" sz="2400" dirty="0" smtClean="0"/>
              <a:t>Photocopy of appropriate document(s) in support of the legal status claimed </a:t>
            </a:r>
            <a:r>
              <a:rPr lang="en-US" sz="2400" dirty="0" err="1" smtClean="0"/>
              <a:t>eg</a:t>
            </a:r>
            <a:r>
              <a:rPr lang="en-US" sz="2400" dirty="0" smtClean="0"/>
              <a:t>. </a:t>
            </a:r>
          </a:p>
          <a:p>
            <a:pPr lvl="1"/>
            <a:r>
              <a:rPr lang="en-US" sz="2000" dirty="0" smtClean="0"/>
              <a:t>Registration Certificate under Indian companies Act,</a:t>
            </a:r>
          </a:p>
          <a:p>
            <a:pPr lvl="1"/>
            <a:r>
              <a:rPr lang="en-US" sz="2000" dirty="0" smtClean="0"/>
              <a:t>Limited Liability Act, </a:t>
            </a:r>
          </a:p>
          <a:p>
            <a:pPr lvl="1"/>
            <a:r>
              <a:rPr lang="en-IN" sz="2000" dirty="0" smtClean="0"/>
              <a:t>Partnership Act</a:t>
            </a:r>
            <a:r>
              <a:rPr lang="en-US" sz="2000" dirty="0" smtClean="0"/>
              <a:t>, </a:t>
            </a:r>
          </a:p>
          <a:p>
            <a:pPr lvl="1"/>
            <a:r>
              <a:rPr lang="en-US" sz="2000" dirty="0" smtClean="0"/>
              <a:t>Registration of Business as Sole Proprietor, </a:t>
            </a:r>
          </a:p>
          <a:p>
            <a:pPr lvl="1"/>
            <a:r>
              <a:rPr lang="en-US" sz="2000" dirty="0" smtClean="0"/>
              <a:t>Indian trust Act, </a:t>
            </a:r>
          </a:p>
          <a:p>
            <a:pPr lvl="1"/>
            <a:r>
              <a:rPr lang="en-US" sz="2000" dirty="0" smtClean="0"/>
              <a:t>Societies Registration Act,  </a:t>
            </a:r>
          </a:p>
          <a:p>
            <a:pPr lvl="1"/>
            <a:r>
              <a:rPr lang="en-US" sz="2000" dirty="0" smtClean="0"/>
              <a:t>Any Government notification in support of establishment of institution/ laboratory or any approval from local or regulatory bodies etc.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Information regarding Discipline Required</a:t>
            </a:r>
          </a:p>
          <a:p>
            <a:pPr lvl="1"/>
            <a:r>
              <a:rPr lang="en-US" dirty="0" smtClean="0"/>
              <a:t>Clinical Biochemistry	</a:t>
            </a:r>
            <a:endParaRPr lang="en-US" b="1" dirty="0" smtClean="0"/>
          </a:p>
          <a:p>
            <a:pPr lvl="1"/>
            <a:r>
              <a:rPr lang="en-US" dirty="0" smtClean="0"/>
              <a:t>Clinical Pathology	</a:t>
            </a:r>
            <a:endParaRPr lang="en-US" b="1" dirty="0" smtClean="0"/>
          </a:p>
          <a:p>
            <a:pPr lvl="1"/>
            <a:r>
              <a:rPr lang="en-US" dirty="0" err="1" smtClean="0"/>
              <a:t>Haematology</a:t>
            </a:r>
            <a:r>
              <a:rPr lang="en-US" dirty="0" smtClean="0"/>
              <a:t> </a:t>
            </a:r>
            <a:r>
              <a:rPr lang="en-IN" dirty="0" smtClean="0"/>
              <a:t>and </a:t>
            </a:r>
            <a:r>
              <a:rPr lang="en-IN" dirty="0" err="1" smtClean="0"/>
              <a:t>Immunohaematology</a:t>
            </a:r>
            <a:endParaRPr lang="en-US" b="1" dirty="0" smtClean="0"/>
          </a:p>
          <a:p>
            <a:pPr lvl="1"/>
            <a:r>
              <a:rPr lang="en-US" dirty="0" smtClean="0"/>
              <a:t>Microbiology and  </a:t>
            </a:r>
            <a:r>
              <a:rPr lang="en-US" dirty="0" err="1" smtClean="0"/>
              <a:t>Serelogy</a:t>
            </a:r>
            <a:endParaRPr lang="en-US" b="1" dirty="0" smtClean="0"/>
          </a:p>
          <a:p>
            <a:pPr lvl="1"/>
            <a:r>
              <a:rPr lang="en-US" dirty="0" smtClean="0"/>
              <a:t>Histopathology </a:t>
            </a:r>
            <a:endParaRPr lang="en-US" b="1" dirty="0" smtClean="0"/>
          </a:p>
          <a:p>
            <a:pPr lvl="1"/>
            <a:r>
              <a:rPr lang="en-US" dirty="0" err="1" smtClean="0"/>
              <a:t>Cytopathology</a:t>
            </a:r>
            <a:endParaRPr lang="en-US" b="1" dirty="0" smtClean="0"/>
          </a:p>
          <a:p>
            <a:pPr lvl="1"/>
            <a:r>
              <a:rPr lang="en-US" dirty="0" smtClean="0"/>
              <a:t>Genetics	</a:t>
            </a:r>
            <a:endParaRPr lang="en-US" b="1" dirty="0" smtClean="0"/>
          </a:p>
          <a:p>
            <a:pPr lvl="1"/>
            <a:r>
              <a:rPr lang="en-IN" dirty="0" smtClean="0"/>
              <a:t>Nuclear Medicine (</a:t>
            </a:r>
            <a:r>
              <a:rPr lang="en-IN" i="1" dirty="0" smtClean="0"/>
              <a:t>in-vitro </a:t>
            </a:r>
            <a:r>
              <a:rPr lang="en-IN" dirty="0" smtClean="0"/>
              <a:t>tests only)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The scope of accreditation which includes</a:t>
            </a:r>
          </a:p>
          <a:p>
            <a:pPr lvl="1"/>
            <a:r>
              <a:rPr lang="en-US" sz="2000" dirty="0" smtClean="0"/>
              <a:t>materials or items tested</a:t>
            </a:r>
          </a:p>
          <a:p>
            <a:pPr lvl="1"/>
            <a:r>
              <a:rPr lang="en-US" sz="2000" dirty="0" smtClean="0"/>
              <a:t>specific tests or types of tests performed </a:t>
            </a:r>
          </a:p>
          <a:p>
            <a:pPr lvl="1"/>
            <a:r>
              <a:rPr lang="en-US" sz="2000" dirty="0" smtClean="0"/>
              <a:t>specification, standard (method) or technique used</a:t>
            </a:r>
          </a:p>
          <a:p>
            <a:pPr lvl="1"/>
            <a:r>
              <a:rPr lang="en-US" sz="2000" dirty="0" smtClean="0"/>
              <a:t>range of testing/ limit of detection for each test  (as applicable)</a:t>
            </a:r>
          </a:p>
          <a:p>
            <a:pPr lvl="1"/>
            <a:r>
              <a:rPr lang="en-US" sz="2000" dirty="0" smtClean="0"/>
              <a:t> % CV (or) uncertainty of measurement (MU) for each test (wherever applicable) at a confidence probability of 95%.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4434840"/>
          <a:ext cx="8763000" cy="2194560"/>
        </p:xfrm>
        <a:graphic>
          <a:graphicData uri="http://schemas.openxmlformats.org/drawingml/2006/table">
            <a:tbl>
              <a:tblPr/>
              <a:tblGrid>
                <a:gridCol w="609600"/>
                <a:gridCol w="1538194"/>
                <a:gridCol w="1804147"/>
                <a:gridCol w="2061882"/>
                <a:gridCol w="1758577"/>
                <a:gridCol w="990600"/>
              </a:tblGrid>
              <a:tr h="95071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 dirty="0" err="1">
                          <a:latin typeface="+mj-lt"/>
                          <a:ea typeface="Times New Roman"/>
                        </a:rPr>
                        <a:t>Sl</a:t>
                      </a:r>
                      <a:r>
                        <a:rPr lang="en-US" sz="2400" dirty="0">
                          <a:latin typeface="+mj-lt"/>
                          <a:ea typeface="Times New Roman"/>
                        </a:rPr>
                        <a:t> 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Type of Samples examined/tested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Specific tests/ examination  performed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Standard (method), Principle /Methodology  or technique used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Range of testing/ Limit of detection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%CV / MU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(</a:t>
                      </a:r>
                      <a:r>
                        <a:rPr lang="en-US" sz="2400" dirty="0">
                          <a:latin typeface="+mj-lt"/>
                          <a:ea typeface="Times New Roman"/>
                          <a:sym typeface="Symbol"/>
                        </a:rPr>
                        <a:t></a:t>
                      </a:r>
                      <a:r>
                        <a:rPr lang="en-US" sz="2400" dirty="0">
                          <a:latin typeface="+mj-lt"/>
                          <a:ea typeface="Times New Roman"/>
                        </a:rPr>
                        <a:t> 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smtClean="0"/>
              <a:t>Organization </a:t>
            </a:r>
            <a:endParaRPr lang="en-US" dirty="0" smtClean="0"/>
          </a:p>
          <a:p>
            <a:pPr algn="just"/>
            <a:r>
              <a:rPr lang="en-US" dirty="0" smtClean="0"/>
              <a:t>3.1</a:t>
            </a:r>
            <a:r>
              <a:rPr lang="en-US" i="1" dirty="0" smtClean="0"/>
              <a:t> 		Senior Management </a:t>
            </a:r>
            <a:r>
              <a:rPr lang="en-US" dirty="0" smtClean="0"/>
              <a:t>(Name, 				Designation, Telephone, Fax, E-mail)</a:t>
            </a:r>
          </a:p>
          <a:p>
            <a:pPr algn="just"/>
            <a:r>
              <a:rPr lang="en-US" dirty="0" smtClean="0"/>
              <a:t> 3.1.1 	Chief Executive of the laboratory </a:t>
            </a:r>
          </a:p>
          <a:p>
            <a:pPr algn="just"/>
            <a:r>
              <a:rPr lang="en-US" dirty="0" smtClean="0"/>
              <a:t>3.1.2 	Laboratory Director </a:t>
            </a:r>
          </a:p>
          <a:p>
            <a:pPr algn="just"/>
            <a:r>
              <a:rPr lang="en-US" dirty="0" smtClean="0"/>
              <a:t>3.1.3 	Person responsible for the management 		system </a:t>
            </a:r>
          </a:p>
          <a:p>
            <a:pPr algn="just"/>
            <a:r>
              <a:rPr lang="en-US" dirty="0" smtClean="0"/>
              <a:t>3.1.4 	Person responsible for technical 			operations </a:t>
            </a:r>
          </a:p>
          <a:p>
            <a:pPr algn="just"/>
            <a:r>
              <a:rPr lang="en-US" dirty="0" smtClean="0"/>
              <a:t>3.1.5 	Contact person for NABL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Authorized Signatories 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545080"/>
          <a:ext cx="8610601" cy="2560320"/>
        </p:xfrm>
        <a:graphic>
          <a:graphicData uri="http://schemas.openxmlformats.org/drawingml/2006/table">
            <a:tbl>
              <a:tblPr/>
              <a:tblGrid>
                <a:gridCol w="304800"/>
                <a:gridCol w="1062197"/>
                <a:gridCol w="1079207"/>
                <a:gridCol w="1064450"/>
                <a:gridCol w="1162223"/>
                <a:gridCol w="786807"/>
                <a:gridCol w="1071829"/>
                <a:gridCol w="1200964"/>
                <a:gridCol w="878124"/>
              </a:tblGrid>
              <a:tr h="900025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+mj-lt"/>
                          <a:ea typeface="Times New Roman"/>
                        </a:rPr>
                        <a:t>Sl</a:t>
                      </a:r>
                      <a:r>
                        <a:rPr lang="en-US" sz="2400" dirty="0">
                          <a:latin typeface="+mj-lt"/>
                          <a:ea typeface="Times New Roman"/>
                        </a:rPr>
                        <a:t> 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Laboratory/ Department/ Section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Name &amp; Designation  of Signatory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Qualification with Specialization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Experience in years related to present work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Relevant Training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Part time / Full time (timings if part time)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+mj-lt"/>
                          <a:ea typeface="Times New Roman"/>
                        </a:rPr>
                        <a:t>Authorised</a:t>
                      </a:r>
                      <a:r>
                        <a:rPr lang="en-US" sz="2400" dirty="0">
                          <a:latin typeface="+mj-lt"/>
                          <a:ea typeface="Times New Roman"/>
                        </a:rPr>
                        <a:t>  for which  specific area of testing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Specimen Signature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Organization Chart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b="1" i="1" dirty="0" smtClean="0"/>
              <a:t>Employees</a:t>
            </a:r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* Please clearly indicate the field of specialization </a:t>
            </a:r>
          </a:p>
          <a:p>
            <a:r>
              <a:rPr lang="en-US" baseline="30000" dirty="0" smtClean="0"/>
              <a:t>+ </a:t>
            </a:r>
            <a:r>
              <a:rPr lang="en-US" dirty="0" smtClean="0"/>
              <a:t>Quality Manager shall have 4 days training course on laboratory management system from a reputed institute </a:t>
            </a:r>
          </a:p>
          <a:p>
            <a:r>
              <a:rPr lang="en-US" dirty="0" smtClean="0"/>
              <a:t>Note: Laboratory operating in shifts shall clearly identify the staff working in shifts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438400"/>
          <a:ext cx="8763001" cy="2490083"/>
        </p:xfrm>
        <a:graphic>
          <a:graphicData uri="http://schemas.openxmlformats.org/drawingml/2006/table">
            <a:tbl>
              <a:tblPr/>
              <a:tblGrid>
                <a:gridCol w="762000"/>
                <a:gridCol w="1804940"/>
                <a:gridCol w="1593273"/>
                <a:gridCol w="2743970"/>
                <a:gridCol w="1858818"/>
              </a:tblGrid>
              <a:tr h="954157">
                <a:tc>
                  <a:txBody>
                    <a:bodyPr/>
                    <a:lstStyle/>
                    <a:p>
                      <a:pPr indent="0"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+mj-lt"/>
                          <a:ea typeface="Times New Roman"/>
                          <a:cs typeface="Times New Roman"/>
                        </a:rPr>
                        <a:t>Sl</a:t>
                      </a:r>
                      <a:r>
                        <a:rPr lang="en-US" sz="2400" dirty="0">
                          <a:latin typeface="+mj-lt"/>
                          <a:ea typeface="Times New Roman"/>
                          <a:cs typeface="Times New Roman"/>
                        </a:rPr>
                        <a:t> 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8575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8575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Designation</a:t>
                      </a:r>
                      <a:r>
                        <a:rPr lang="en-US" sz="2400" baseline="30000">
                          <a:latin typeface="+mj-lt"/>
                          <a:ea typeface="Times New Roman"/>
                          <a:cs typeface="Times New Roman"/>
                        </a:rPr>
                        <a:t>+</a:t>
                      </a:r>
                      <a:endParaRPr lang="en-US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8575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Academic and Professional Qualifications*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8575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Experience related to present work (in years)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7043">
                <a:tc>
                  <a:txBody>
                    <a:bodyPr/>
                    <a:lstStyle/>
                    <a:p>
                      <a:pPr indent="285750" algn="just"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85750" algn="just"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85750" algn="just"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85750" algn="just"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85750" algn="just">
                        <a:spcAft>
                          <a:spcPts val="0"/>
                        </a:spcAft>
                      </a:pPr>
                      <a:endParaRPr lang="en-US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Equipment </a:t>
            </a:r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209800"/>
          <a:ext cx="8229600" cy="3238759"/>
        </p:xfrm>
        <a:graphic>
          <a:graphicData uri="http://schemas.openxmlformats.org/drawingml/2006/table">
            <a:tbl>
              <a:tblPr/>
              <a:tblGrid>
                <a:gridCol w="332509"/>
                <a:gridCol w="1413164"/>
                <a:gridCol w="997527"/>
                <a:gridCol w="1163782"/>
                <a:gridCol w="1246909"/>
                <a:gridCol w="997527"/>
                <a:gridCol w="914400"/>
                <a:gridCol w="1163782"/>
              </a:tblGrid>
              <a:tr h="1394201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Sl 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Name of equipment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Model/ type/ year of make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Receipt date &amp; date placed in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Range and accuracy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Date of last calibration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Calibration due on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Calibrated by**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99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Reference Materials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286000"/>
          <a:ext cx="8610602" cy="1769080"/>
        </p:xfrm>
        <a:graphic>
          <a:graphicData uri="http://schemas.openxmlformats.org/drawingml/2006/table">
            <a:tbl>
              <a:tblPr/>
              <a:tblGrid>
                <a:gridCol w="521855"/>
                <a:gridCol w="3392055"/>
                <a:gridCol w="2261370"/>
                <a:gridCol w="1217661"/>
                <a:gridCol w="1217661"/>
              </a:tblGrid>
              <a:tr h="928400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Sl. 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Name of reference material/                      strain/ culture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Source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Date   of expiry/ validity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Traceability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800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of 13/02/2019 Meet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of activities of NABL</a:t>
            </a:r>
          </a:p>
          <a:p>
            <a:r>
              <a:rPr lang="en-US" dirty="0" smtClean="0"/>
              <a:t>Understanding of Accreditation Processes</a:t>
            </a:r>
          </a:p>
          <a:p>
            <a:r>
              <a:rPr lang="en-US" dirty="0" smtClean="0"/>
              <a:t>Understanding of Application Processes</a:t>
            </a:r>
          </a:p>
          <a:p>
            <a:r>
              <a:rPr lang="en-US" dirty="0" smtClean="0"/>
              <a:t>Requirements for Application</a:t>
            </a:r>
          </a:p>
          <a:p>
            <a:r>
              <a:rPr lang="en-US" dirty="0" smtClean="0"/>
              <a:t>About Standards</a:t>
            </a:r>
          </a:p>
          <a:p>
            <a:r>
              <a:rPr lang="en-US" dirty="0" smtClean="0"/>
              <a:t>Home Work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Internal Audit and Management Review </a:t>
            </a:r>
            <a:endParaRPr lang="en-US" dirty="0" smtClean="0"/>
          </a:p>
          <a:p>
            <a:pPr lvl="1"/>
            <a:r>
              <a:rPr lang="en-US" b="1" i="1" dirty="0" smtClean="0"/>
              <a:t>Date /schedule of last Internal Audit</a:t>
            </a:r>
            <a:r>
              <a:rPr lang="en-US" b="1" dirty="0" smtClean="0"/>
              <a:t> </a:t>
            </a:r>
          </a:p>
          <a:p>
            <a:pPr lvl="1"/>
            <a:r>
              <a:rPr lang="en-US" b="1" i="1" dirty="0" smtClean="0"/>
              <a:t>Date of last Management Review</a:t>
            </a:r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400" dirty="0" smtClean="0"/>
              <a:t>During application following things required</a:t>
            </a:r>
          </a:p>
          <a:p>
            <a:pPr lvl="0"/>
            <a:r>
              <a:rPr lang="en-US" sz="2400" dirty="0" smtClean="0"/>
              <a:t>Participation satisfactorily in the Proficiency Testing program / EQAS conducted by APLAC or NABL any other national or international accredited/ recognized PT provider. For participation in PT, refer NABL document NABL 163</a:t>
            </a:r>
          </a:p>
          <a:p>
            <a:pPr lvl="0"/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352800"/>
          <a:ext cx="8382000" cy="3048000"/>
        </p:xfrm>
        <a:graphic>
          <a:graphicData uri="http://schemas.openxmlformats.org/drawingml/2006/table">
            <a:tbl>
              <a:tblPr/>
              <a:tblGrid>
                <a:gridCol w="358497"/>
                <a:gridCol w="1451059"/>
                <a:gridCol w="1194990"/>
                <a:gridCol w="1109633"/>
                <a:gridCol w="1621772"/>
                <a:gridCol w="1280346"/>
                <a:gridCol w="1365703"/>
              </a:tblGrid>
              <a:tr h="195072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</a:rPr>
                        <a:t>Sl.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</a:rPr>
                        <a:t>Product/                Material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</a:rPr>
                        <a:t>Details of Test(s)/ examination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</a:rPr>
                        <a:t>Date of Testing/ examination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</a:rPr>
                        <a:t>Organizing body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</a:rPr>
                        <a:t>Performance in terms of   z score or any other criteria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</a:rPr>
                        <a:t>Corrective action taken (if required)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endParaRPr lang="en-US" sz="24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Declaration by the laboratory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Annexure - A</a:t>
            </a:r>
          </a:p>
          <a:p>
            <a:r>
              <a:rPr lang="en-US" sz="2400" b="1" dirty="0" smtClean="0"/>
              <a:t>Sample Collection Centre/ Facility (SCF) (To be submitted by lab declaring SCFs)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Give Details of Sample Collection Centre/ Facility (Add rows for more SCFs)</a:t>
            </a:r>
            <a:endParaRPr lang="en-US" sz="24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Application Form - Check List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4400" dirty="0" smtClean="0"/>
              <a:t>???</a:t>
            </a:r>
            <a:endParaRPr lang="en-US" sz="3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NABL?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full name of NABL?</a:t>
            </a:r>
          </a:p>
          <a:p>
            <a:r>
              <a:rPr lang="en-US" dirty="0" smtClean="0"/>
              <a:t>What are the activities carried out by NABL?</a:t>
            </a:r>
          </a:p>
          <a:p>
            <a:r>
              <a:rPr lang="en-US" dirty="0" smtClean="0"/>
              <a:t>What is the address of web portal of NABL?</a:t>
            </a:r>
          </a:p>
          <a:p>
            <a:r>
              <a:rPr lang="en-US" dirty="0" smtClean="0"/>
              <a:t>What is communication address of NABL?</a:t>
            </a:r>
          </a:p>
          <a:p>
            <a:r>
              <a:rPr lang="en-US" dirty="0" smtClean="0"/>
              <a:t>How are in top management of NABL?</a:t>
            </a:r>
          </a:p>
          <a:p>
            <a:r>
              <a:rPr lang="en-US" dirty="0" smtClean="0"/>
              <a:t>What are the fees for accreditation?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full name of NABL?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NABL full name is</a:t>
            </a:r>
          </a:p>
          <a:p>
            <a:pPr algn="ctr">
              <a:buNone/>
            </a:pPr>
            <a:endParaRPr lang="en-US" b="1" dirty="0" smtClean="0"/>
          </a:p>
          <a:p>
            <a:pPr marL="0" algn="ctr">
              <a:buNone/>
            </a:pPr>
            <a:r>
              <a:rPr lang="en-US" b="1" dirty="0" smtClean="0"/>
              <a:t>National Accreditation Board for Testing &amp; Calibration Laboratories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activities carried out by NABL?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NABL has been established with the objective to provide </a:t>
            </a:r>
          </a:p>
          <a:p>
            <a:pPr lvl="1" algn="just"/>
            <a:r>
              <a:rPr lang="en-US" dirty="0" smtClean="0"/>
              <a:t>a scheme for </a:t>
            </a:r>
            <a:r>
              <a:rPr lang="en-US" b="1" dirty="0" smtClean="0"/>
              <a:t>third-party assessment </a:t>
            </a:r>
            <a:r>
              <a:rPr lang="en-US" dirty="0" smtClean="0"/>
              <a:t>of the </a:t>
            </a:r>
            <a:r>
              <a:rPr lang="en-US" b="1" dirty="0" smtClean="0"/>
              <a:t>quality and technical competence </a:t>
            </a:r>
            <a:r>
              <a:rPr lang="en-US" dirty="0" smtClean="0"/>
              <a:t>of </a:t>
            </a:r>
            <a:r>
              <a:rPr lang="en-US" b="1" dirty="0" smtClean="0"/>
              <a:t>testing and calibration laboratories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Clients of NABL Scheme are</a:t>
            </a:r>
          </a:p>
          <a:p>
            <a:pPr lvl="1" algn="just"/>
            <a:r>
              <a:rPr lang="en-US" dirty="0" smtClean="0"/>
              <a:t>Government, </a:t>
            </a:r>
          </a:p>
          <a:p>
            <a:pPr lvl="1" algn="just"/>
            <a:r>
              <a:rPr lang="en-US" dirty="0" smtClean="0"/>
              <a:t>Industry Associations and </a:t>
            </a:r>
          </a:p>
          <a:p>
            <a:pPr lvl="1" algn="just"/>
            <a:r>
              <a:rPr lang="en-US" dirty="0" smtClean="0"/>
              <a:t>Industry in general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activities carried out by NABL?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Various Scheme for Accreditation are</a:t>
            </a:r>
          </a:p>
          <a:p>
            <a:pPr lvl="1" algn="just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000" y="2209799"/>
            <a:ext cx="8388000" cy="46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address of web portal of NABL?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https://www.nabl-india.org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050"/>
            <a:ext cx="9153525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1052</Words>
  <Application>Microsoft Office PowerPoint</Application>
  <PresentationFormat>On-screen Show (4:3)</PresentationFormat>
  <Paragraphs>213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Preparation for  NABL Accreditation in  Medical laboratories –  First Phase: Application Explained</vt:lpstr>
      <vt:lpstr>Objectives of First Phase</vt:lpstr>
      <vt:lpstr>Agenda of 13/02/2019 Meet</vt:lpstr>
      <vt:lpstr>What is NABL?</vt:lpstr>
      <vt:lpstr>What is full name of NABL?</vt:lpstr>
      <vt:lpstr>What are the activities carried out by NABL?</vt:lpstr>
      <vt:lpstr>What are the activities carried out by NABL?</vt:lpstr>
      <vt:lpstr>What is the address of web portal of NABL?</vt:lpstr>
      <vt:lpstr>Slide 9</vt:lpstr>
      <vt:lpstr>What is communication address of NABL?</vt:lpstr>
      <vt:lpstr>How are in top management of NABL?</vt:lpstr>
      <vt:lpstr>Organogram</vt:lpstr>
      <vt:lpstr>What are the fees for accreditation?</vt:lpstr>
      <vt:lpstr>What are the fees for accreditation?</vt:lpstr>
      <vt:lpstr>What are the fees for accreditation?</vt:lpstr>
      <vt:lpstr>What are the fees for accreditation?</vt:lpstr>
      <vt:lpstr>Documents Required for accreditation</vt:lpstr>
      <vt:lpstr>Documents Required for accreditation</vt:lpstr>
      <vt:lpstr>Application</vt:lpstr>
      <vt:lpstr>Application</vt:lpstr>
      <vt:lpstr>Application</vt:lpstr>
      <vt:lpstr>Application</vt:lpstr>
      <vt:lpstr>Application</vt:lpstr>
      <vt:lpstr>Application</vt:lpstr>
      <vt:lpstr>Application</vt:lpstr>
      <vt:lpstr>Application</vt:lpstr>
      <vt:lpstr>Application</vt:lpstr>
      <vt:lpstr>Application</vt:lpstr>
      <vt:lpstr>Application</vt:lpstr>
      <vt:lpstr>Application</vt:lpstr>
      <vt:lpstr>Application</vt:lpstr>
      <vt:lpstr>Application</vt:lpstr>
      <vt:lpstr>Application</vt:lpstr>
      <vt:lpstr>Application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NABL Preparation</dc:title>
  <dc:creator>Bloodbank</dc:creator>
  <cp:lastModifiedBy>Bloodbank</cp:lastModifiedBy>
  <cp:revision>14</cp:revision>
  <dcterms:created xsi:type="dcterms:W3CDTF">2006-08-16T00:00:00Z</dcterms:created>
  <dcterms:modified xsi:type="dcterms:W3CDTF">2019-02-21T12:17:52Z</dcterms:modified>
</cp:coreProperties>
</file>